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30275213" cy="42803763"/>
  <p:notesSz cx="6858000" cy="9144000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tour-Dantes Auriane" initials="LA" lastIdx="2" clrIdx="0">
    <p:extLst>
      <p:ext uri="{19B8F6BF-5375-455C-9EA6-DF929625EA0E}">
        <p15:presenceInfo xmlns:p15="http://schemas.microsoft.com/office/powerpoint/2012/main" userId="Latour-Dantes Auria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311"/>
    <a:srgbClr val="34388D"/>
    <a:srgbClr val="E41F23"/>
    <a:srgbClr val="F9B41D"/>
    <a:srgbClr val="E51823"/>
    <a:srgbClr val="57698A"/>
    <a:srgbClr val="EC5B5E"/>
    <a:srgbClr val="FAB42F"/>
    <a:srgbClr val="005073"/>
    <a:srgbClr val="6DBD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9" autoAdjust="0"/>
    <p:restoredTop sz="94660"/>
  </p:normalViewPr>
  <p:slideViewPr>
    <p:cSldViewPr snapToGrid="0">
      <p:cViewPr>
        <p:scale>
          <a:sx n="18" d="100"/>
          <a:sy n="18" d="100"/>
        </p:scale>
        <p:origin x="177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2499B-9A8F-4CC0-9B87-3A6651F68902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C1F60-A951-4507-A881-FAC33B56F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03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10" Type="http://schemas.openxmlformats.org/officeDocument/2006/relationships/image" Target="../media/image9.sv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 userDrawn="1"/>
        </p:nvSpPr>
        <p:spPr>
          <a:xfrm>
            <a:off x="7258" y="3014585"/>
            <a:ext cx="30275213" cy="36609512"/>
          </a:xfrm>
          <a:prstGeom prst="rect">
            <a:avLst/>
          </a:prstGeom>
          <a:solidFill>
            <a:srgbClr val="F5F6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376425"/>
            <a:ext cx="20111869" cy="1155600"/>
          </a:xfrm>
          <a:noFill/>
        </p:spPr>
        <p:txBody>
          <a:bodyPr anchor="b">
            <a:normAutofit/>
          </a:bodyPr>
          <a:lstStyle>
            <a:lvl1pPr algn="r">
              <a:defRPr sz="6910" b="1">
                <a:solidFill>
                  <a:srgbClr val="E41F23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999" y="1596422"/>
            <a:ext cx="20111869" cy="664040"/>
          </a:xfrm>
          <a:noFill/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E41F23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 dirty="0"/>
              <a:t>Modifier le style des sous-titres du masque</a:t>
            </a:r>
            <a:endParaRPr lang="en-US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>
          <a:xfrm>
            <a:off x="1270000" y="2260463"/>
            <a:ext cx="20111869" cy="682229"/>
          </a:xfrm>
          <a:noFill/>
        </p:spPr>
        <p:txBody>
          <a:bodyPr>
            <a:noAutofit/>
          </a:bodyPr>
          <a:lstStyle>
            <a:lvl1pPr marL="0" indent="0" algn="r">
              <a:buNone/>
              <a:defRPr sz="4000" i="1" baseline="0">
                <a:solidFill>
                  <a:srgbClr val="E41F23"/>
                </a:solidFill>
                <a:latin typeface="Arial Nova" panose="020B0504020202020204" pitchFamily="34" charset="0"/>
              </a:defRPr>
            </a:lvl1pPr>
          </a:lstStyle>
          <a:p>
            <a:pPr lvl="0"/>
            <a:r>
              <a:rPr lang="fr-FR" dirty="0"/>
              <a:t>Equipe – </a:t>
            </a:r>
            <a:r>
              <a:rPr lang="fr-FR" dirty="0" err="1"/>
              <a:t>Univ</a:t>
            </a:r>
            <a:r>
              <a:rPr lang="fr-FR" dirty="0"/>
              <a:t>. Bordeaux, LaBRI, France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4462" y="595658"/>
            <a:ext cx="6546161" cy="208800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709" y="40744713"/>
            <a:ext cx="1872000" cy="187200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0196" y="40722061"/>
            <a:ext cx="9310049" cy="180000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5103" y="40724161"/>
            <a:ext cx="4624137" cy="180000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65" y="40742161"/>
            <a:ext cx="5786182" cy="1836000"/>
          </a:xfrm>
          <a:prstGeom prst="rect">
            <a:avLst/>
          </a:prstGeom>
        </p:spPr>
      </p:pic>
      <p:sp>
        <p:nvSpPr>
          <p:cNvPr id="39" name="ZoneTexte 38"/>
          <p:cNvSpPr txBox="1"/>
          <p:nvPr userDrawn="1"/>
        </p:nvSpPr>
        <p:spPr>
          <a:xfrm>
            <a:off x="12100289" y="39774607"/>
            <a:ext cx="613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>
                <a:solidFill>
                  <a:srgbClr val="EC5B5E"/>
                </a:solidFill>
                <a:latin typeface="Courier" pitchFamily="49" charset="0"/>
              </a:rPr>
              <a:t>Thursday April 4, 2019</a:t>
            </a:r>
          </a:p>
        </p:txBody>
      </p:sp>
      <p:sp>
        <p:nvSpPr>
          <p:cNvPr id="42" name="ZoneTexte 41"/>
          <p:cNvSpPr txBox="1"/>
          <p:nvPr userDrawn="1"/>
        </p:nvSpPr>
        <p:spPr>
          <a:xfrm>
            <a:off x="547915" y="39774607"/>
            <a:ext cx="7658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3200" b="1" dirty="0">
                <a:solidFill>
                  <a:srgbClr val="EC5B5E"/>
                </a:solidFill>
                <a:latin typeface="Courier" pitchFamily="49" charset="0"/>
              </a:rPr>
              <a:t>https://</a:t>
            </a:r>
            <a:r>
              <a:rPr lang="fr-FR" sz="3200" b="1" dirty="0">
                <a:solidFill>
                  <a:srgbClr val="E41F23"/>
                </a:solidFill>
                <a:latin typeface="Courier" pitchFamily="49" charset="0"/>
              </a:rPr>
              <a:t>www.labri.fr</a:t>
            </a:r>
            <a:r>
              <a:rPr lang="fr-FR" sz="3200" b="1" dirty="0">
                <a:solidFill>
                  <a:srgbClr val="EC5B5E"/>
                </a:solidFill>
                <a:latin typeface="Courier" pitchFamily="49" charset="0"/>
              </a:rPr>
              <a:t>/</a:t>
            </a:r>
          </a:p>
        </p:txBody>
      </p:sp>
      <p:sp>
        <p:nvSpPr>
          <p:cNvPr id="44" name="ZoneTexte 43"/>
          <p:cNvSpPr txBox="1"/>
          <p:nvPr userDrawn="1"/>
        </p:nvSpPr>
        <p:spPr>
          <a:xfrm>
            <a:off x="22128096" y="39774607"/>
            <a:ext cx="7685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r-FR" sz="3200" b="1" dirty="0">
                <a:solidFill>
                  <a:srgbClr val="E41F23"/>
                </a:solidFill>
                <a:latin typeface="Courier" pitchFamily="49" charset="0"/>
              </a:rPr>
              <a:t>Twitter</a:t>
            </a:r>
            <a:r>
              <a:rPr lang="fr-FR" sz="3200" b="1" dirty="0">
                <a:solidFill>
                  <a:srgbClr val="EC5B5E"/>
                </a:solidFill>
                <a:latin typeface="Courier" pitchFamily="49" charset="0"/>
              </a:rPr>
              <a:t>: @labriOfficial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664341" y="3425349"/>
            <a:ext cx="14173641" cy="1000800"/>
          </a:xfrm>
          <a:solidFill>
            <a:schemeClr val="accent3"/>
          </a:solidFill>
          <a:ln>
            <a:noFill/>
          </a:ln>
        </p:spPr>
        <p:txBody>
          <a:bodyPr tIns="108000" anchor="t" anchorCtr="0">
            <a:normAutofit/>
          </a:bodyPr>
          <a:lstStyle>
            <a:lvl1pPr marL="0" indent="0" algn="ctr">
              <a:buFontTx/>
              <a:buNone/>
              <a:defRPr sz="3600" b="1">
                <a:solidFill>
                  <a:srgbClr val="34388D"/>
                </a:solidFill>
                <a:latin typeface="Arial Nova" panose="020B05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5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664341" y="4441749"/>
            <a:ext cx="14173641" cy="6535459"/>
          </a:xfrm>
          <a:solidFill>
            <a:schemeClr val="bg1"/>
          </a:solidFill>
          <a:ln w="762000">
            <a:noFill/>
          </a:ln>
        </p:spPr>
        <p:txBody>
          <a:bodyPr tIns="288000"/>
          <a:lstStyle>
            <a:lvl1pPr marL="1080000" indent="-540000">
              <a:lnSpc>
                <a:spcPct val="90000"/>
              </a:lnSpc>
              <a:buSzPct val="90000"/>
              <a:buFontTx/>
              <a:buBlip>
                <a:blip r:embed="rId7"/>
              </a:buBlip>
              <a:defRPr sz="3600">
                <a:latin typeface="Arial Nova" panose="020B0504020202020204" pitchFamily="34" charset="0"/>
              </a:defRPr>
            </a:lvl1pPr>
            <a:lvl2pPr marL="2270615" indent="-756872">
              <a:lnSpc>
                <a:spcPct val="90000"/>
              </a:lnSpc>
              <a:buFontTx/>
              <a:buBlip>
                <a:blip r:embed="rId8"/>
              </a:buBlip>
              <a:defRPr sz="3600">
                <a:latin typeface="Arial Nova" panose="020B0504020202020204" pitchFamily="34" charset="0"/>
              </a:defRPr>
            </a:lvl2pPr>
            <a:lvl3pPr>
              <a:lnSpc>
                <a:spcPct val="90000"/>
              </a:lnSpc>
              <a:defRPr sz="3600">
                <a:latin typeface="Arial Nova" panose="020B0504020202020204" pitchFamily="34" charset="0"/>
              </a:defRPr>
            </a:lvl3pPr>
            <a:lvl4pPr>
              <a:lnSpc>
                <a:spcPct val="90000"/>
              </a:lnSpc>
              <a:defRPr sz="2800">
                <a:latin typeface="Arial Nova" panose="020B0504020202020204" pitchFamily="34" charset="0"/>
              </a:defRPr>
            </a:lvl4pPr>
            <a:lvl5pPr>
              <a:lnSpc>
                <a:spcPct val="90000"/>
              </a:lnSpc>
              <a:defRPr sz="2800">
                <a:latin typeface="Arial Nova" panose="020B05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6" name="Espace réservé du texte 12"/>
          <p:cNvSpPr>
            <a:spLocks noGrp="1"/>
          </p:cNvSpPr>
          <p:nvPr>
            <p:ph type="body" sz="quarter" idx="17" hasCustomPrompt="1"/>
          </p:nvPr>
        </p:nvSpPr>
        <p:spPr>
          <a:xfrm>
            <a:off x="15541423" y="3400765"/>
            <a:ext cx="14037607" cy="1000800"/>
          </a:xfrm>
          <a:solidFill>
            <a:schemeClr val="accent3"/>
          </a:solidFill>
          <a:ln>
            <a:noFill/>
          </a:ln>
        </p:spPr>
        <p:txBody>
          <a:bodyPr tIns="108000" anchor="t" anchorCtr="0">
            <a:normAutofit/>
          </a:bodyPr>
          <a:lstStyle>
            <a:lvl1pPr marL="0" indent="0" algn="ctr">
              <a:buFontTx/>
              <a:buNone/>
              <a:defRPr sz="3600" b="1">
                <a:solidFill>
                  <a:srgbClr val="34388D"/>
                </a:solidFill>
                <a:latin typeface="Arial Nova" panose="020B05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5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47" name="Espace réservé du texte 4"/>
          <p:cNvSpPr>
            <a:spLocks noGrp="1"/>
          </p:cNvSpPr>
          <p:nvPr>
            <p:ph type="body" sz="quarter" idx="18"/>
          </p:nvPr>
        </p:nvSpPr>
        <p:spPr>
          <a:xfrm>
            <a:off x="15541423" y="4386685"/>
            <a:ext cx="14037607" cy="8841635"/>
          </a:xfrm>
          <a:solidFill>
            <a:schemeClr val="bg1"/>
          </a:solidFill>
          <a:ln w="762000">
            <a:noFill/>
          </a:ln>
        </p:spPr>
        <p:txBody>
          <a:bodyPr tIns="288000"/>
          <a:lstStyle>
            <a:lvl1pPr marL="1080000" indent="-540000">
              <a:lnSpc>
                <a:spcPct val="90000"/>
              </a:lnSpc>
              <a:buSzPct val="90000"/>
              <a:buFontTx/>
              <a:buBlip>
                <a:blip r:embed="rId7"/>
              </a:buBlip>
              <a:defRPr sz="3600">
                <a:latin typeface="Arial Nova" panose="020B0504020202020204" pitchFamily="34" charset="0"/>
              </a:defRPr>
            </a:lvl1pPr>
            <a:lvl2pPr marL="2270615" indent="-756872">
              <a:lnSpc>
                <a:spcPct val="90000"/>
              </a:lnSpc>
              <a:buFontTx/>
              <a:buBlip>
                <a:blip r:embed="rId8"/>
              </a:buBlip>
              <a:defRPr sz="3600">
                <a:latin typeface="Arial Nova" panose="020B0504020202020204" pitchFamily="34" charset="0"/>
              </a:defRPr>
            </a:lvl2pPr>
            <a:lvl3pPr>
              <a:lnSpc>
                <a:spcPct val="90000"/>
              </a:lnSpc>
              <a:defRPr sz="3600">
                <a:latin typeface="Arial Nova" panose="020B0504020202020204" pitchFamily="34" charset="0"/>
              </a:defRPr>
            </a:lvl3pPr>
            <a:lvl4pPr>
              <a:lnSpc>
                <a:spcPct val="90000"/>
              </a:lnSpc>
              <a:defRPr sz="2800">
                <a:latin typeface="Arial Nova" panose="020B0504020202020204" pitchFamily="34" charset="0"/>
              </a:defRPr>
            </a:lvl4pPr>
            <a:lvl5pPr>
              <a:lnSpc>
                <a:spcPct val="90000"/>
              </a:lnSpc>
              <a:defRPr sz="2800">
                <a:latin typeface="Arial Nova" panose="020B05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9" name="Espace réservé du texte 12"/>
          <p:cNvSpPr>
            <a:spLocks noGrp="1"/>
          </p:cNvSpPr>
          <p:nvPr>
            <p:ph type="body" sz="quarter" idx="19" hasCustomPrompt="1"/>
          </p:nvPr>
        </p:nvSpPr>
        <p:spPr>
          <a:xfrm>
            <a:off x="664341" y="11267136"/>
            <a:ext cx="14173641" cy="1001063"/>
          </a:xfrm>
          <a:solidFill>
            <a:schemeClr val="accent3"/>
          </a:solidFill>
          <a:ln>
            <a:noFill/>
          </a:ln>
        </p:spPr>
        <p:txBody>
          <a:bodyPr tIns="108000" anchor="t" anchorCtr="0">
            <a:normAutofit/>
          </a:bodyPr>
          <a:lstStyle>
            <a:lvl1pPr marL="0" indent="0" algn="ctr">
              <a:buFontTx/>
              <a:buNone/>
              <a:defRPr sz="3600" b="1">
                <a:solidFill>
                  <a:srgbClr val="34388D"/>
                </a:solidFill>
                <a:latin typeface="Arial Nova" panose="020B05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5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50" name="Espace réservé du texte 4"/>
          <p:cNvSpPr>
            <a:spLocks noGrp="1"/>
          </p:cNvSpPr>
          <p:nvPr>
            <p:ph type="body" sz="quarter" idx="20"/>
          </p:nvPr>
        </p:nvSpPr>
        <p:spPr>
          <a:xfrm>
            <a:off x="664341" y="12261131"/>
            <a:ext cx="14173641" cy="9357263"/>
          </a:xfrm>
          <a:solidFill>
            <a:schemeClr val="bg1"/>
          </a:solidFill>
          <a:ln w="762000">
            <a:noFill/>
          </a:ln>
        </p:spPr>
        <p:txBody>
          <a:bodyPr tIns="288000"/>
          <a:lstStyle>
            <a:lvl1pPr marL="1080000" indent="-540000">
              <a:lnSpc>
                <a:spcPct val="90000"/>
              </a:lnSpc>
              <a:buSzPct val="90000"/>
              <a:buFontTx/>
              <a:buBlip>
                <a:blip r:embed="rId7"/>
              </a:buBlip>
              <a:defRPr sz="3600">
                <a:latin typeface="Arial Nova" panose="020B0504020202020204" pitchFamily="34" charset="0"/>
              </a:defRPr>
            </a:lvl1pPr>
            <a:lvl2pPr marL="2270615" indent="-756872">
              <a:lnSpc>
                <a:spcPct val="90000"/>
              </a:lnSpc>
              <a:buFontTx/>
              <a:buBlip>
                <a:blip r:embed="rId8"/>
              </a:buBlip>
              <a:defRPr sz="3600">
                <a:latin typeface="Arial Nova" panose="020B0504020202020204" pitchFamily="34" charset="0"/>
              </a:defRPr>
            </a:lvl2pPr>
            <a:lvl3pPr>
              <a:lnSpc>
                <a:spcPct val="90000"/>
              </a:lnSpc>
              <a:defRPr sz="3600">
                <a:latin typeface="Arial Nova" panose="020B0504020202020204" pitchFamily="34" charset="0"/>
              </a:defRPr>
            </a:lvl3pPr>
            <a:lvl4pPr>
              <a:lnSpc>
                <a:spcPct val="90000"/>
              </a:lnSpc>
              <a:defRPr sz="2800">
                <a:latin typeface="Arial Nova" panose="020B0504020202020204" pitchFamily="34" charset="0"/>
              </a:defRPr>
            </a:lvl4pPr>
            <a:lvl5pPr>
              <a:lnSpc>
                <a:spcPct val="90000"/>
              </a:lnSpc>
              <a:defRPr sz="2800">
                <a:latin typeface="Arial Nova" panose="020B05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27" name="Connecteur droit 26"/>
          <p:cNvCxnSpPr/>
          <p:nvPr userDrawn="1"/>
        </p:nvCxnSpPr>
        <p:spPr>
          <a:xfrm>
            <a:off x="0" y="3033142"/>
            <a:ext cx="30240000" cy="0"/>
          </a:xfrm>
          <a:prstGeom prst="line">
            <a:avLst/>
          </a:prstGeom>
          <a:ln w="177800">
            <a:solidFill>
              <a:srgbClr val="3438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 userDrawn="1"/>
        </p:nvCxnSpPr>
        <p:spPr>
          <a:xfrm>
            <a:off x="0" y="81025"/>
            <a:ext cx="30240000" cy="0"/>
          </a:xfrm>
          <a:prstGeom prst="line">
            <a:avLst/>
          </a:prstGeom>
          <a:ln w="177800">
            <a:solidFill>
              <a:srgbClr val="3438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 userDrawn="1"/>
        </p:nvCxnSpPr>
        <p:spPr>
          <a:xfrm>
            <a:off x="0" y="40509892"/>
            <a:ext cx="30240000" cy="0"/>
          </a:xfrm>
          <a:prstGeom prst="line">
            <a:avLst/>
          </a:prstGeom>
          <a:ln w="177800">
            <a:solidFill>
              <a:srgbClr val="3438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 userDrawn="1"/>
        </p:nvCxnSpPr>
        <p:spPr>
          <a:xfrm>
            <a:off x="0" y="39612148"/>
            <a:ext cx="30240000" cy="0"/>
          </a:xfrm>
          <a:prstGeom prst="line">
            <a:avLst/>
          </a:prstGeom>
          <a:ln w="177800">
            <a:solidFill>
              <a:srgbClr val="3438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que 5">
            <a:extLst>
              <a:ext uri="{FF2B5EF4-FFF2-40B4-BE49-F238E27FC236}">
                <a16:creationId xmlns:a16="http://schemas.microsoft.com/office/drawing/2014/main" id="{B20765A7-D43D-A744-A331-8F146844141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298171" y="40711252"/>
            <a:ext cx="3226991" cy="190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3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14220000" cy="86079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marL="2270615" lvl="1" indent="-756872" algn="l" defTabSz="3027487" rtl="0" eaLnBrk="1" latinLnBrk="0" hangingPunct="1">
              <a:lnSpc>
                <a:spcPct val="100000"/>
              </a:lnSpc>
              <a:spcBef>
                <a:spcPts val="1655"/>
              </a:spcBef>
              <a:buFontTx/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8AB67-D40C-4D76-8D80-C22088821060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C1939-122A-45D9-9B1E-4309FF038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97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000" indent="-540000" algn="l" defTabSz="3027487" rtl="0" eaLnBrk="1" latinLnBrk="0" hangingPunct="1">
        <a:lnSpc>
          <a:spcPct val="100000"/>
        </a:lnSpc>
        <a:spcBef>
          <a:spcPts val="3311"/>
        </a:spcBef>
        <a:buSzPct val="90000"/>
        <a:buFontTx/>
        <a:buBlip>
          <a:blip r:embed="rId4"/>
        </a:buBlip>
        <a:defRPr lang="fr-FR" sz="3600" kern="1200" dirty="0" smtClean="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Tx/>
        <a:buBlip>
          <a:blip r:embed="rId3"/>
        </a:buBlip>
        <a:defRPr lang="fr-FR" sz="3600" kern="1200" dirty="0" smtClean="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Tx/>
        <a:buBlip>
          <a:blip r:embed="rId3"/>
        </a:buBlip>
        <a:defRPr sz="3600" kern="120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noProof="1">
                <a:solidFill>
                  <a:srgbClr val="E41F23"/>
                </a:solidFill>
              </a:rPr>
              <a:t>P</a:t>
            </a:r>
            <a:r>
              <a:rPr lang="en-US" sz="6000" noProof="1">
                <a:solidFill>
                  <a:srgbClr val="E41F23"/>
                </a:solidFill>
              </a:rPr>
              <a:t>RIVA</a:t>
            </a:r>
            <a:r>
              <a:rPr lang="en-US" noProof="1">
                <a:solidFill>
                  <a:srgbClr val="E41F23"/>
                </a:solidFill>
              </a:rPr>
              <a:t>-S</a:t>
            </a:r>
            <a:r>
              <a:rPr lang="en-US" sz="6000" noProof="1">
                <a:solidFill>
                  <a:srgbClr val="E41F23"/>
                </a:solidFill>
              </a:rPr>
              <a:t>TREAM</a:t>
            </a:r>
            <a:r>
              <a:rPr lang="en-US" noProof="1">
                <a:solidFill>
                  <a:srgbClr val="E41F23"/>
                </a:solidFill>
              </a:rPr>
              <a:t>: Private Collaborative Streaming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en-US" noProof="1">
                <a:solidFill>
                  <a:srgbClr val="E41F23"/>
                </a:solidFill>
              </a:rPr>
              <a:t>Simon Da Silva - Daniel Negru, Laurent Reveillere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noFill/>
        </p:spPr>
        <p:txBody>
          <a:bodyPr/>
          <a:lstStyle/>
          <a:p>
            <a:r>
              <a:rPr lang="en-US" dirty="0">
                <a:solidFill>
                  <a:srgbClr val="E41F23"/>
                </a:solidFill>
              </a:rPr>
              <a:t>PROGRESS-Univ. Bordeaux, LaBRI, France</a:t>
            </a:r>
            <a:endParaRPr lang="fr-FR" dirty="0">
              <a:solidFill>
                <a:srgbClr val="E41F23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solidFill>
            <a:srgbClr val="34388D"/>
          </a:solidFill>
        </p:spPr>
        <p:txBody>
          <a:bodyPr tIns="144000" anchor="t" anchorCtr="0"/>
          <a:lstStyle/>
          <a:p>
            <a:r>
              <a:rPr lang="en-US" dirty="0"/>
              <a:t>Video content consumption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540000" indent="0">
              <a:buNone/>
            </a:pPr>
            <a:r>
              <a:rPr lang="fr-FR" dirty="0"/>
              <a:t> 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>
          <a:solidFill>
            <a:srgbClr val="34388D"/>
          </a:solidFill>
        </p:spPr>
        <p:txBody>
          <a:bodyPr/>
          <a:lstStyle/>
          <a:p>
            <a:r>
              <a:rPr lang="en-US" dirty="0" err="1"/>
              <a:t>Priva</a:t>
            </a:r>
            <a:r>
              <a:rPr lang="en-US" dirty="0"/>
              <a:t>-Stream </a:t>
            </a:r>
            <a:r>
              <a:rPr lang="en-US" noProof="1"/>
              <a:t>idea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Reliability, QoE and scalability</a:t>
            </a:r>
            <a:br>
              <a:rPr lang="en-US" dirty="0"/>
            </a:br>
            <a:r>
              <a:rPr lang="en-US" dirty="0"/>
              <a:t>MS-Stream: Multiple-Source adaptive streaming over HTTPI</a:t>
            </a:r>
          </a:p>
          <a:p>
            <a:r>
              <a:rPr lang="en-US" dirty="0"/>
              <a:t>Incentive to contribute</a:t>
            </a:r>
            <a:br>
              <a:rPr lang="en-US" dirty="0"/>
            </a:br>
            <a:r>
              <a:rPr lang="en-US" dirty="0"/>
              <a:t>Rewarding: contributing users get a higher quality</a:t>
            </a:r>
          </a:p>
          <a:p>
            <a:r>
              <a:rPr lang="en-US" dirty="0"/>
              <a:t>End-users privacy</a:t>
            </a:r>
            <a:br>
              <a:rPr lang="en-US" dirty="0"/>
            </a:br>
            <a:r>
              <a:rPr lang="en-US" dirty="0"/>
              <a:t>TEE(SGX) :encryption, NAT and anonymity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>
          <a:solidFill>
            <a:srgbClr val="34388D"/>
          </a:solidFill>
        </p:spPr>
        <p:txBody>
          <a:bodyPr/>
          <a:lstStyle/>
          <a:p>
            <a:r>
              <a:rPr lang="en-US" dirty="0"/>
              <a:t>Content Delivery Networks (CDN)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540000" indent="0">
              <a:buNone/>
            </a:pPr>
            <a:r>
              <a:rPr lang="fr-FR" dirty="0"/>
              <a:t>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-20066977" y="15685971"/>
            <a:ext cx="72771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/>
              <a:t>EN RVB</a:t>
            </a:r>
          </a:p>
          <a:p>
            <a:r>
              <a:rPr lang="en-US" sz="5000" dirty="0">
                <a:solidFill>
                  <a:srgbClr val="34388D"/>
                </a:solidFill>
              </a:rPr>
              <a:t>Marine : R52 V56 B141</a:t>
            </a:r>
          </a:p>
          <a:p>
            <a:r>
              <a:rPr lang="en-US" sz="5000" dirty="0" err="1">
                <a:solidFill>
                  <a:srgbClr val="F9B41D"/>
                </a:solidFill>
              </a:rPr>
              <a:t>Jaune</a:t>
            </a:r>
            <a:r>
              <a:rPr lang="en-US" sz="5000" dirty="0">
                <a:solidFill>
                  <a:srgbClr val="F9B41D"/>
                </a:solidFill>
              </a:rPr>
              <a:t> : R249 V180 B29</a:t>
            </a:r>
          </a:p>
          <a:p>
            <a:r>
              <a:rPr lang="en-US" sz="5000" dirty="0">
                <a:solidFill>
                  <a:srgbClr val="E41F23"/>
                </a:solidFill>
              </a:rPr>
              <a:t>Rouge : R228 V31 B35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554" y="13002218"/>
            <a:ext cx="6306056" cy="491549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18" y="4736756"/>
            <a:ext cx="13308282" cy="4934639"/>
          </a:xfrm>
          <a:prstGeom prst="rect">
            <a:avLst/>
          </a:prstGeom>
        </p:spPr>
      </p:pic>
      <p:sp>
        <p:nvSpPr>
          <p:cNvPr id="17" name="Espace réservé du texte 6"/>
          <p:cNvSpPr txBox="1">
            <a:spLocks/>
          </p:cNvSpPr>
          <p:nvPr/>
        </p:nvSpPr>
        <p:spPr>
          <a:xfrm>
            <a:off x="15450471" y="9713411"/>
            <a:ext cx="14220000" cy="1000800"/>
          </a:xfrm>
          <a:prstGeom prst="rect">
            <a:avLst/>
          </a:prstGeom>
          <a:solidFill>
            <a:srgbClr val="34388D"/>
          </a:solidFill>
          <a:ln>
            <a:noFill/>
          </a:ln>
        </p:spPr>
        <p:txBody>
          <a:bodyPr vert="horz" lIns="91440" tIns="108000" rIns="91440" bIns="45720" rtlCol="0" anchor="t" anchorCtr="0">
            <a:normAutofit/>
          </a:bodyPr>
          <a:lstStyle>
            <a:lvl1pPr marL="0" indent="0" algn="ctr" defTabSz="3027487" rtl="0" eaLnBrk="1" latinLnBrk="0" hangingPunct="1">
              <a:lnSpc>
                <a:spcPct val="100000"/>
              </a:lnSpc>
              <a:spcBef>
                <a:spcPts val="3311"/>
              </a:spcBef>
              <a:buSzPct val="90000"/>
              <a:buFontTx/>
              <a:buNone/>
              <a:defRPr lang="fr-FR" sz="4000" b="1" kern="12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Blip>
                <a:blip r:embed="rId4"/>
              </a:buBlip>
              <a:defRPr lang="fr-FR" sz="3600" kern="12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Blip>
                <a:blip r:embed="rId4"/>
              </a:buBlip>
              <a:defRPr sz="3600" kern="12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Priva</a:t>
            </a:r>
            <a:r>
              <a:rPr lang="en-US" dirty="0"/>
              <a:t>-Stream idea</a:t>
            </a:r>
          </a:p>
        </p:txBody>
      </p:sp>
      <p:sp>
        <p:nvSpPr>
          <p:cNvPr id="18" name="Espace réservé du texte 7"/>
          <p:cNvSpPr txBox="1">
            <a:spLocks/>
          </p:cNvSpPr>
          <p:nvPr/>
        </p:nvSpPr>
        <p:spPr>
          <a:xfrm>
            <a:off x="15450471" y="10607891"/>
            <a:ext cx="14220000" cy="12411681"/>
          </a:xfrm>
          <a:prstGeom prst="rect">
            <a:avLst/>
          </a:prstGeom>
          <a:solidFill>
            <a:schemeClr val="bg1"/>
          </a:solidFill>
          <a:ln w="762000">
            <a:noFill/>
          </a:ln>
        </p:spPr>
        <p:txBody>
          <a:bodyPr vert="horz" lIns="91440" tIns="288000" rIns="91440" bIns="45720" rtlCol="0">
            <a:normAutofit/>
          </a:bodyPr>
          <a:lstStyle>
            <a:lvl1pPr marL="1080000" indent="-54000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SzPct val="90000"/>
              <a:buFontTx/>
              <a:buBlip>
                <a:blip r:embed="rId5"/>
              </a:buBlip>
              <a:defRPr lang="fr-FR" sz="36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Blip>
                <a:blip r:embed="rId4"/>
              </a:buBlip>
              <a:defRPr lang="fr-FR" sz="36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Blip>
                <a:blip r:embed="rId4"/>
              </a:buBlip>
              <a:defRPr sz="36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0000" indent="0">
              <a:buNone/>
            </a:pPr>
            <a:endParaRPr lang="en-US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50470" y="11177302"/>
            <a:ext cx="13804801" cy="10650188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-20066977" y="25670168"/>
            <a:ext cx="72771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rgbClr val="08B9E8"/>
                </a:solidFill>
              </a:rPr>
              <a:t>Turquoise : 0 183 231</a:t>
            </a:r>
          </a:p>
          <a:p>
            <a:r>
              <a:rPr lang="en-US" sz="5000" dirty="0">
                <a:solidFill>
                  <a:srgbClr val="6DBD49"/>
                </a:solidFill>
              </a:rPr>
              <a:t>Vert : 109 189 73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-20066978" y="12213170"/>
            <a:ext cx="1346297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i="1" dirty="0">
                <a:solidFill>
                  <a:srgbClr val="FF0000"/>
                </a:solidFill>
              </a:rPr>
              <a:t>Attention</a:t>
            </a:r>
            <a:r>
              <a:rPr lang="en-US" sz="5000" dirty="0">
                <a:solidFill>
                  <a:srgbClr val="FF0000"/>
                </a:solidFill>
              </a:rPr>
              <a:t> </a:t>
            </a:r>
            <a:r>
              <a:rPr lang="en-US" sz="5000" dirty="0"/>
              <a:t>: </a:t>
            </a:r>
            <a:r>
              <a:rPr lang="en-US" sz="5000" dirty="0" err="1"/>
              <a:t>Veiller</a:t>
            </a:r>
            <a:r>
              <a:rPr lang="en-US" sz="5000" dirty="0"/>
              <a:t> à </a:t>
            </a:r>
            <a:r>
              <a:rPr lang="en-US" sz="5000" dirty="0" err="1"/>
              <a:t>utiliser</a:t>
            </a:r>
            <a:r>
              <a:rPr lang="en-US" sz="5000" dirty="0"/>
              <a:t> les </a:t>
            </a:r>
            <a:r>
              <a:rPr lang="en-US" sz="5000" dirty="0" err="1"/>
              <a:t>couleurs</a:t>
            </a:r>
            <a:r>
              <a:rPr lang="en-US" sz="5000" dirty="0"/>
              <a:t> de la </a:t>
            </a:r>
            <a:r>
              <a:rPr lang="en-US" sz="5000" dirty="0" err="1"/>
              <a:t>charte</a:t>
            </a:r>
            <a:r>
              <a:rPr lang="en-US" sz="5000" dirty="0"/>
              <a:t> </a:t>
            </a:r>
            <a:r>
              <a:rPr lang="en-US" sz="5000" dirty="0" err="1"/>
              <a:t>graphique</a:t>
            </a:r>
            <a:r>
              <a:rPr lang="en-US" sz="5000" dirty="0"/>
              <a:t> du </a:t>
            </a:r>
            <a:r>
              <a:rPr lang="en-US" sz="5000" dirty="0" err="1"/>
              <a:t>LaBRI</a:t>
            </a:r>
            <a:r>
              <a:rPr lang="en-US" sz="5000" dirty="0"/>
              <a:t> pour le rouge, bleu et </a:t>
            </a:r>
            <a:r>
              <a:rPr lang="en-US" sz="5000" dirty="0" err="1"/>
              <a:t>jaune</a:t>
            </a:r>
            <a:r>
              <a:rPr lang="en-US" sz="5000" dirty="0"/>
              <a:t> –</a:t>
            </a:r>
            <a:r>
              <a:rPr lang="en-US" sz="5000" dirty="0" err="1"/>
              <a:t>voir</a:t>
            </a:r>
            <a:r>
              <a:rPr lang="en-US" sz="5000" dirty="0"/>
              <a:t> ci-</a:t>
            </a:r>
            <a:r>
              <a:rPr lang="en-US" sz="5000" dirty="0" err="1"/>
              <a:t>dessous</a:t>
            </a:r>
            <a:r>
              <a:rPr lang="en-US" sz="5000" dirty="0"/>
              <a:t> :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-20066978" y="19503143"/>
            <a:ext cx="111769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/>
              <a:t>EN CMJN</a:t>
            </a:r>
          </a:p>
          <a:p>
            <a:r>
              <a:rPr lang="en-US" sz="5000" dirty="0">
                <a:solidFill>
                  <a:srgbClr val="34388D"/>
                </a:solidFill>
              </a:rPr>
              <a:t>Marine : C/95 M/87 J/00 N/00      #e3488e </a:t>
            </a:r>
          </a:p>
          <a:p>
            <a:r>
              <a:rPr lang="en-US" sz="5000" dirty="0" err="1">
                <a:solidFill>
                  <a:srgbClr val="F9B41D"/>
                </a:solidFill>
              </a:rPr>
              <a:t>Jaune</a:t>
            </a:r>
            <a:r>
              <a:rPr lang="en-US" sz="5000" dirty="0">
                <a:solidFill>
                  <a:srgbClr val="F9B41D"/>
                </a:solidFill>
              </a:rPr>
              <a:t> : C/00 M/33 J/91 N/00         #fab51d</a:t>
            </a:r>
          </a:p>
          <a:p>
            <a:r>
              <a:rPr lang="en-US" sz="5000" dirty="0">
                <a:solidFill>
                  <a:srgbClr val="E41F23"/>
                </a:solidFill>
              </a:rPr>
              <a:t>Rouge : C/00 M/96 J/89 N/00        #e41f23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58D9DAE-23B3-6AC3-88EF-323E3558CC55}"/>
              </a:ext>
            </a:extLst>
          </p:cNvPr>
          <p:cNvSpPr txBox="1"/>
          <p:nvPr/>
        </p:nvSpPr>
        <p:spPr>
          <a:xfrm>
            <a:off x="12118430" y="39772278"/>
            <a:ext cx="586250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3200" b="1" dirty="0" err="1">
                <a:solidFill>
                  <a:srgbClr val="E7331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Wednesday</a:t>
            </a:r>
            <a:r>
              <a:rPr lang="fr-FR" sz="3200" b="1" dirty="0">
                <a:solidFill>
                  <a:srgbClr val="E7331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April 3, 2025</a:t>
            </a:r>
          </a:p>
        </p:txBody>
      </p:sp>
    </p:spTree>
    <p:extLst>
      <p:ext uri="{BB962C8B-B14F-4D97-AF65-F5344CB8AC3E}">
        <p14:creationId xmlns:p14="http://schemas.microsoft.com/office/powerpoint/2010/main" val="274217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DMI20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7E7"/>
      </a:accent1>
      <a:accent2>
        <a:srgbClr val="E51823"/>
      </a:accent2>
      <a:accent3>
        <a:srgbClr val="20328E"/>
      </a:accent3>
      <a:accent4>
        <a:srgbClr val="FAB42F"/>
      </a:accent4>
      <a:accent5>
        <a:srgbClr val="6DBD49"/>
      </a:accent5>
      <a:accent6>
        <a:srgbClr val="005073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</TotalTime>
  <Words>180</Words>
  <Application>Microsoft Macintosh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Arial Nova</vt:lpstr>
      <vt:lpstr>Calibri</vt:lpstr>
      <vt:lpstr>Calibri Light</vt:lpstr>
      <vt:lpstr>Courier</vt:lpstr>
      <vt:lpstr>Courier New</vt:lpstr>
      <vt:lpstr>Roboto</vt:lpstr>
      <vt:lpstr>Thème Office</vt:lpstr>
      <vt:lpstr>PRIVA-STREAM: Private Collaborative Streaming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Ema Falomir</dc:creator>
  <cp:lastModifiedBy>Guillaume Blin</cp:lastModifiedBy>
  <cp:revision>40</cp:revision>
  <dcterms:created xsi:type="dcterms:W3CDTF">2019-02-13T16:41:18Z</dcterms:created>
  <dcterms:modified xsi:type="dcterms:W3CDTF">2025-01-28T13:55:59Z</dcterms:modified>
</cp:coreProperties>
</file>